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0" r:id="rId1"/>
  </p:sldMasterIdLst>
  <p:notesMasterIdLst>
    <p:notesMasterId r:id="rId52"/>
  </p:notesMasterIdLst>
  <p:sldIdLst>
    <p:sldId id="257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259" r:id="rId13"/>
    <p:sldId id="258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96" r:id="rId25"/>
    <p:sldId id="298" r:id="rId26"/>
    <p:sldId id="299" r:id="rId27"/>
    <p:sldId id="300" r:id="rId28"/>
    <p:sldId id="301" r:id="rId29"/>
    <p:sldId id="270" r:id="rId30"/>
    <p:sldId id="291" r:id="rId31"/>
    <p:sldId id="292" r:id="rId32"/>
    <p:sldId id="273" r:id="rId33"/>
    <p:sldId id="275" r:id="rId34"/>
    <p:sldId id="274" r:id="rId35"/>
    <p:sldId id="302" r:id="rId36"/>
    <p:sldId id="303" r:id="rId37"/>
    <p:sldId id="305" r:id="rId38"/>
    <p:sldId id="278" r:id="rId39"/>
    <p:sldId id="304" r:id="rId40"/>
    <p:sldId id="279" r:id="rId41"/>
    <p:sldId id="280" r:id="rId42"/>
    <p:sldId id="281" r:id="rId43"/>
    <p:sldId id="306" r:id="rId44"/>
    <p:sldId id="283" r:id="rId45"/>
    <p:sldId id="294" r:id="rId46"/>
    <p:sldId id="284" r:id="rId47"/>
    <p:sldId id="285" r:id="rId48"/>
    <p:sldId id="286" r:id="rId49"/>
    <p:sldId id="288" r:id="rId50"/>
    <p:sldId id="317" r:id="rId5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71" autoAdjust="0"/>
  </p:normalViewPr>
  <p:slideViewPr>
    <p:cSldViewPr>
      <p:cViewPr>
        <p:scale>
          <a:sx n="75" d="100"/>
          <a:sy n="75" d="100"/>
        </p:scale>
        <p:origin x="-122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5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023990230387869"/>
          <c:y val="4.6196585120141929E-2"/>
          <c:w val="0.82404892096821269"/>
          <c:h val="0.77598490250864793"/>
        </c:manualLayout>
      </c:layout>
      <c:barChart>
        <c:barDir val="col"/>
        <c:grouping val="clustered"/>
        <c:ser>
          <c:idx val="0"/>
          <c:order val="0"/>
          <c:dLbls>
            <c:dLbl>
              <c:idx val="6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</c:dLbl>
            <c:dLblPos val="outEnd"/>
            <c:showVal val="1"/>
          </c:dLbls>
          <c:cat>
            <c:strRef>
              <c:f>Sheet1!$C$3:$C$9</c:f>
              <c:strCache>
                <c:ptCount val="7"/>
                <c:pt idx="0">
                  <c:v>FY78</c:v>
                </c:pt>
                <c:pt idx="1">
                  <c:v>FY85</c:v>
                </c:pt>
                <c:pt idx="2">
                  <c:v>FY90</c:v>
                </c:pt>
                <c:pt idx="3">
                  <c:v>FY95</c:v>
                </c:pt>
                <c:pt idx="4">
                  <c:v>FY02</c:v>
                </c:pt>
                <c:pt idx="5">
                  <c:v>FY10</c:v>
                </c:pt>
                <c:pt idx="6">
                  <c:v>FY15</c:v>
                </c:pt>
              </c:strCache>
            </c:strRef>
          </c:cat>
          <c:val>
            <c:numRef>
              <c:f>Sheet1!$D$3:$D$9</c:f>
              <c:numCache>
                <c:formatCode>General</c:formatCode>
                <c:ptCount val="7"/>
                <c:pt idx="0">
                  <c:v>116</c:v>
                </c:pt>
                <c:pt idx="1">
                  <c:v>150</c:v>
                </c:pt>
                <c:pt idx="2">
                  <c:v>221</c:v>
                </c:pt>
                <c:pt idx="3">
                  <c:v>247</c:v>
                </c:pt>
                <c:pt idx="4">
                  <c:v>360</c:v>
                </c:pt>
                <c:pt idx="5">
                  <c:v>780</c:v>
                </c:pt>
                <c:pt idx="6">
                  <c:v>1235</c:v>
                </c:pt>
              </c:numCache>
            </c:numRef>
          </c:val>
        </c:ser>
        <c:dLbls>
          <c:showVal val="1"/>
        </c:dLbls>
        <c:axId val="57785344"/>
        <c:axId val="57984128"/>
      </c:barChart>
      <c:catAx>
        <c:axId val="57785344"/>
        <c:scaling>
          <c:orientation val="minMax"/>
        </c:scaling>
        <c:axPos val="b"/>
        <c:tickLblPos val="nextTo"/>
        <c:crossAx val="57984128"/>
        <c:crosses val="autoZero"/>
        <c:auto val="1"/>
        <c:lblAlgn val="ctr"/>
        <c:lblOffset val="100"/>
      </c:catAx>
      <c:valAx>
        <c:axId val="57984128"/>
        <c:scaling>
          <c:orientation val="minMax"/>
        </c:scaling>
        <c:axPos val="l"/>
        <c:numFmt formatCode="General" sourceLinked="1"/>
        <c:tickLblPos val="nextTo"/>
        <c:crossAx val="5778534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</c:chart>
  <c:txPr>
    <a:bodyPr/>
    <a:lstStyle/>
    <a:p>
      <a:pPr>
        <a:defRPr sz="16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24170737338388271"/>
          <c:y val="3.7367829021372374E-2"/>
          <c:w val="0.72002989209682278"/>
          <c:h val="0.78427830318914971"/>
        </c:manualLayout>
      </c:layout>
      <c:barChart>
        <c:barDir val="bar"/>
        <c:grouping val="clustered"/>
        <c:ser>
          <c:idx val="0"/>
          <c:order val="0"/>
          <c:dLbls>
            <c:dLbl>
              <c:idx val="9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</c:dLbl>
            <c:dLblPos val="outEnd"/>
            <c:showVal val="1"/>
          </c:dLbls>
          <c:cat>
            <c:strRef>
              <c:f>Sheet1!$C$22:$C$31</c:f>
              <c:strCache>
                <c:ptCount val="10"/>
                <c:pt idx="0">
                  <c:v>World</c:v>
                </c:pt>
                <c:pt idx="1">
                  <c:v>OECD</c:v>
                </c:pt>
                <c:pt idx="2">
                  <c:v>Sub-Saharan Africa</c:v>
                </c:pt>
                <c:pt idx="3">
                  <c:v>Latin America</c:v>
                </c:pt>
                <c:pt idx="4">
                  <c:v>Developing Countries</c:v>
                </c:pt>
                <c:pt idx="5">
                  <c:v>Thailand</c:v>
                </c:pt>
                <c:pt idx="6">
                  <c:v>Indonasia</c:v>
                </c:pt>
                <c:pt idx="7">
                  <c:v>India</c:v>
                </c:pt>
                <c:pt idx="8">
                  <c:v>China</c:v>
                </c:pt>
                <c:pt idx="9">
                  <c:v>Bangladesh</c:v>
                </c:pt>
              </c:strCache>
            </c:strRef>
          </c:cat>
          <c:val>
            <c:numRef>
              <c:f>Sheet1!$D$22:$D$31</c:f>
              <c:numCache>
                <c:formatCode>General</c:formatCode>
                <c:ptCount val="10"/>
                <c:pt idx="0">
                  <c:v>2.8</c:v>
                </c:pt>
                <c:pt idx="1">
                  <c:v>1.7</c:v>
                </c:pt>
                <c:pt idx="2">
                  <c:v>4.5999999999999996</c:v>
                </c:pt>
                <c:pt idx="3">
                  <c:v>2.9</c:v>
                </c:pt>
                <c:pt idx="4">
                  <c:v>5.2</c:v>
                </c:pt>
                <c:pt idx="5">
                  <c:v>3.3</c:v>
                </c:pt>
                <c:pt idx="6">
                  <c:v>5.8</c:v>
                </c:pt>
                <c:pt idx="7">
                  <c:v>5.5</c:v>
                </c:pt>
                <c:pt idx="8">
                  <c:v>7.8</c:v>
                </c:pt>
                <c:pt idx="9">
                  <c:v>6.3</c:v>
                </c:pt>
              </c:numCache>
            </c:numRef>
          </c:val>
        </c:ser>
        <c:dLbls>
          <c:showVal val="1"/>
        </c:dLbls>
        <c:axId val="58020992"/>
        <c:axId val="58022528"/>
      </c:barChart>
      <c:catAx>
        <c:axId val="58020992"/>
        <c:scaling>
          <c:orientation val="minMax"/>
        </c:scaling>
        <c:axPos val="l"/>
        <c:tickLblPos val="nextTo"/>
        <c:crossAx val="58022528"/>
        <c:crosses val="autoZero"/>
        <c:auto val="1"/>
        <c:lblAlgn val="ctr"/>
        <c:lblOffset val="100"/>
      </c:catAx>
      <c:valAx>
        <c:axId val="58022528"/>
        <c:scaling>
          <c:orientation val="minMax"/>
        </c:scaling>
        <c:axPos val="b"/>
        <c:numFmt formatCode="General" sourceLinked="1"/>
        <c:tickLblPos val="nextTo"/>
        <c:crossAx val="58020992"/>
        <c:crosses val="autoZero"/>
        <c:crossBetween val="between"/>
      </c:valAx>
      <c:spPr>
        <a:ln w="25400">
          <a:noFill/>
        </a:ln>
      </c:spPr>
    </c:plotArea>
    <c:plotVisOnly val="1"/>
    <c:dispBlanksAs val="gap"/>
  </c:chart>
  <c:txPr>
    <a:bodyPr/>
    <a:lstStyle/>
    <a:p>
      <a:pPr>
        <a:defRPr sz="16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0.55556</cdr:x>
      <cdr:y>0.92857</cdr:y>
    </cdr:from>
    <cdr:to>
      <cdr:x>0.80556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0" y="3962399"/>
          <a:ext cx="2057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Sources: Sixth Plan and BBS</a:t>
          </a:r>
          <a:endParaRPr lang="en-US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0.44444</cdr:x>
      <cdr:y>0.92857</cdr:y>
    </cdr:from>
    <cdr:to>
      <cdr:x>0.99074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57600" y="3962400"/>
          <a:ext cx="4495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Source: World Bank Economic Prospects, 2013 and 2014</a:t>
          </a:r>
          <a:endParaRPr lang="en-US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D4BB791-79CB-4B46-9F8C-01BB38840FF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49D744F-220B-407E-B369-0BBA661708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827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D744F-220B-407E-B369-0BBA661708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B2B3-4C96-42A7-8D30-292E9B878E65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E745-24B2-4700-8C1F-1A46DFDE0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B2B3-4C96-42A7-8D30-292E9B878E65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E745-24B2-4700-8C1F-1A46DFDE0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B2B3-4C96-42A7-8D30-292E9B878E65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E745-24B2-4700-8C1F-1A46DFDE0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B2B3-4C96-42A7-8D30-292E9B878E65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E745-24B2-4700-8C1F-1A46DFDE0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B2B3-4C96-42A7-8D30-292E9B878E65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E745-24B2-4700-8C1F-1A46DFDE0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B2B3-4C96-42A7-8D30-292E9B878E65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E745-24B2-4700-8C1F-1A46DFDE0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B2B3-4C96-42A7-8D30-292E9B878E65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E745-24B2-4700-8C1F-1A46DFDE0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B2B3-4C96-42A7-8D30-292E9B878E65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E745-24B2-4700-8C1F-1A46DFDE0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B2B3-4C96-42A7-8D30-292E9B878E65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E745-24B2-4700-8C1F-1A46DFDE0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B2B3-4C96-42A7-8D30-292E9B878E65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E745-24B2-4700-8C1F-1A46DFDE0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B2B3-4C96-42A7-8D30-292E9B878E65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8AE745-24B2-4700-8C1F-1A46DFDE0A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8AB2B3-4C96-42A7-8D30-292E9B878E65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8AE745-24B2-4700-8C1F-1A46DFDE0A3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br-bd.org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8458200" cy="1295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BANGLADESH SEVENTH FIVE YEAR PLAN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FY2016-FY2020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87400" y="3365500"/>
            <a:ext cx="7696200" cy="533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Accelerating Growth, Empowering Every Citizen</a:t>
            </a:r>
          </a:p>
          <a:p>
            <a:pPr algn="ctr"/>
            <a:r>
              <a:rPr lang="en-US" sz="4000" smtClean="0">
                <a:solidFill>
                  <a:srgbClr val="002060"/>
                </a:solidFill>
              </a:rPr>
              <a:t>Prepared By</a:t>
            </a:r>
            <a:endParaRPr lang="en-US" sz="4000" dirty="0" smtClean="0">
              <a:solidFill>
                <a:srgbClr val="002060"/>
              </a:solidFill>
            </a:endParaRPr>
          </a:p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INTERNAL RESOURCES DIVISION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Goals and Targets 7</a:t>
            </a:r>
            <a:r>
              <a:rPr lang="en-US" baseline="30000" dirty="0" smtClean="0"/>
              <a:t>th</a:t>
            </a:r>
            <a:r>
              <a:rPr lang="en-US" dirty="0" smtClean="0"/>
              <a:t> FYP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I.	Environmental Sustainability </a:t>
            </a:r>
          </a:p>
          <a:p>
            <a:r>
              <a:rPr lang="en-US" dirty="0" smtClean="0"/>
              <a:t>	Increase productive forest coverage to 20 percent.</a:t>
            </a:r>
          </a:p>
          <a:p>
            <a:pPr algn="just"/>
            <a:r>
              <a:rPr lang="en-US" dirty="0" smtClean="0"/>
              <a:t>	Improve air quality in Dhaka and other large cities 	and enact Clean Air Act.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Goals and Targets 7</a:t>
            </a:r>
            <a:r>
              <a:rPr lang="en-US" baseline="30000" dirty="0" smtClean="0"/>
              <a:t>th</a:t>
            </a:r>
            <a:r>
              <a:rPr lang="en-US" dirty="0" smtClean="0"/>
              <a:t> FYP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J.	ICT Development</a:t>
            </a:r>
          </a:p>
          <a:p>
            <a:r>
              <a:rPr lang="en-US" dirty="0" smtClean="0"/>
              <a:t>	Spending on Research and Development to 	constitute 1% of GDP.</a:t>
            </a:r>
          </a:p>
          <a:p>
            <a:r>
              <a:rPr lang="en-US" dirty="0" smtClean="0"/>
              <a:t>	Increase proportion of primary government 	schools with a computer laboratory.</a:t>
            </a:r>
          </a:p>
          <a:p>
            <a:r>
              <a:rPr lang="en-US" dirty="0" smtClean="0"/>
              <a:t>	Improve </a:t>
            </a:r>
            <a:r>
              <a:rPr lang="en-US" dirty="0" err="1" smtClean="0"/>
              <a:t>teledensity</a:t>
            </a:r>
            <a:r>
              <a:rPr lang="en-US" dirty="0" smtClean="0"/>
              <a:t> to 100%.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GDP Growth Chart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1371600"/>
          <a:ext cx="8229600" cy="439565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00200"/>
                <a:gridCol w="1295400"/>
                <a:gridCol w="1371600"/>
                <a:gridCol w="1219200"/>
                <a:gridCol w="1371600"/>
                <a:gridCol w="1371600"/>
              </a:tblGrid>
              <a:tr h="5116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Specific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 Periods (FY)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GDP Growth Rate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Ratio of actual to</a:t>
                      </a:r>
                      <a:r>
                        <a:rPr lang="en-US" baseline="0" dirty="0" smtClean="0"/>
                        <a:t>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 Capita</a:t>
                      </a:r>
                      <a:r>
                        <a:rPr lang="en-US" baseline="0" dirty="0" smtClean="0"/>
                        <a:t> GDP growth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Actual(%)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(%)</a:t>
                      </a:r>
                      <a:endParaRPr lang="en-US" dirty="0"/>
                    </a:p>
                  </a:txBody>
                  <a:tcPr/>
                </a:tc>
              </a:tr>
              <a:tr h="5116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First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1973-1978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</a:tr>
              <a:tr h="5116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Second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1980-1985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</a:tr>
              <a:tr h="5116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Third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1985-1990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</a:tr>
              <a:tr h="5116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Fourth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1990-1995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</a:tr>
              <a:tr h="5116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Fifth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1995-2000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</a:tr>
              <a:tr h="5116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Sixth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2000-2005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72200" y="5867400"/>
            <a:ext cx="136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BBS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Capita GDP in US Dollar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04800" y="1371600"/>
          <a:ext cx="8458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914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Bangladesh Sixth plan Growth Performance in International Context (% p.a. 2011-2015)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685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Change in Economy(% of GDP)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599" cy="18542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200399"/>
                <a:gridCol w="22860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  of the Economy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FY2010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FY2015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Agriculture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17.81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15.59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Industry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26.14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27.98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-of which</a:t>
                      </a:r>
                      <a:r>
                        <a:rPr lang="en-US" baseline="0" dirty="0" smtClean="0"/>
                        <a:t> Manufacturing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16.89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20.17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Services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56.05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56.42</a:t>
                      </a:r>
                      <a:endParaRPr lang="en-US" dirty="0"/>
                    </a:p>
                  </a:txBody>
                  <a:tcPr marL="91441" marR="91441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0" y="4114800"/>
            <a:ext cx="1457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Sources: BBS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313688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Estimated Job Creation in the Sixth Plan (million workers)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34400" cy="32258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124200"/>
                <a:gridCol w="1696156"/>
                <a:gridCol w="1580444"/>
                <a:gridCol w="2133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FY2020</a:t>
                      </a:r>
                    </a:p>
                    <a:p>
                      <a:r>
                        <a:rPr lang="en-US" dirty="0" smtClean="0"/>
                        <a:t>(Base Year)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FY2015</a:t>
                      </a:r>
                    </a:p>
                    <a:p>
                      <a:r>
                        <a:rPr lang="en-US" dirty="0" smtClean="0"/>
                        <a:t>(Estimated)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FY2015</a:t>
                      </a:r>
                    </a:p>
                    <a:p>
                      <a:r>
                        <a:rPr lang="en-US" dirty="0" smtClean="0"/>
                        <a:t>(Adjusted Plan Target)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Domestic Employment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-Agriculture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25.7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-Manufacturing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6.7</a:t>
                      </a:r>
                      <a:endParaRPr lang="en-US" i="1" dirty="0"/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-Other industry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-Services &amp; 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18.9</a:t>
                      </a:r>
                      <a:endParaRPr lang="en-US" dirty="0"/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Domestic Employment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54.1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10200" y="5029200"/>
            <a:ext cx="2467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GED Estimates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Projected Reduction in Poverty during the Sixth Plan Period(%)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7686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Poor(Head</a:t>
                      </a:r>
                      <a:r>
                        <a:rPr lang="en-US" baseline="0" dirty="0" smtClean="0"/>
                        <a:t> Count Poverty with Upper Poverty Line(%)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Extreme  Poor(Head Count with Lower Poverty Line(%)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2011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29.9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2014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26.0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13.7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2015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24.8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12.9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5181600"/>
            <a:ext cx="708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GED estimates based on 2005-2010 GDP-Poverty Relationship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Sixth Plan Key Targets of the Macroeconomic Framework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209800"/>
          <a:ext cx="8229600" cy="301783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45920"/>
                <a:gridCol w="1859280"/>
                <a:gridCol w="1432560"/>
                <a:gridCol w="1645920"/>
                <a:gridCol w="1645920"/>
              </a:tblGrid>
              <a:tr h="10059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Policy Area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Performance</a:t>
                      </a:r>
                      <a:r>
                        <a:rPr lang="en-US" baseline="0" dirty="0" smtClean="0"/>
                        <a:t> Indicators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Baseline</a:t>
                      </a:r>
                    </a:p>
                    <a:p>
                      <a:pPr algn="ctr"/>
                      <a:r>
                        <a:rPr lang="en-US" dirty="0" smtClean="0"/>
                        <a:t>(FY2010)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</a:t>
                      </a:r>
                    </a:p>
                    <a:p>
                      <a:pPr algn="ctr"/>
                      <a:r>
                        <a:rPr lang="en-US" dirty="0" smtClean="0"/>
                        <a:t>(FY2015)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Actual</a:t>
                      </a:r>
                    </a:p>
                    <a:p>
                      <a:pPr algn="ctr"/>
                      <a:r>
                        <a:rPr lang="en-US" dirty="0" smtClean="0"/>
                        <a:t>(FY2015)</a:t>
                      </a:r>
                      <a:endParaRPr lang="en-US" dirty="0"/>
                    </a:p>
                  </a:txBody>
                  <a:tcPr anchor="ctr"/>
                </a:tc>
              </a:tr>
              <a:tr h="1005946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Fiscal</a:t>
                      </a:r>
                      <a:r>
                        <a:rPr lang="en-US" sz="2000" baseline="0" dirty="0" smtClean="0"/>
                        <a:t> Policy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Tax to GDP ratio(%)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7.8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12.4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9.3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0059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Fiscal Deficit(%GDP)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3.4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5.0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5.0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53000" y="5715000"/>
            <a:ext cx="395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Sixth Plan and GED Estimates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with Infrastructure development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124200"/>
          </a:xfrm>
        </p:spPr>
        <p:txBody>
          <a:bodyPr/>
          <a:lstStyle/>
          <a:p>
            <a:r>
              <a:rPr lang="en-US" dirty="0" smtClean="0"/>
              <a:t>Access to electricity from the FY2010 baseline of 48% to 72% in FY2015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Per capita electricity increased 220 kWh to 371 kWh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Goals and Targets 7</a:t>
            </a:r>
            <a:r>
              <a:rPr lang="en-US" baseline="30000" dirty="0" smtClean="0"/>
              <a:t>th</a:t>
            </a:r>
            <a:r>
              <a:rPr lang="en-US" dirty="0" smtClean="0"/>
              <a:t> FYP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A.	Income and poverty</a:t>
            </a:r>
          </a:p>
          <a:p>
            <a:pPr algn="just"/>
            <a:r>
              <a:rPr lang="en-US" dirty="0" smtClean="0"/>
              <a:t>	Attaining average real GDP growth of 7.4% per 	year 	over the Plan period.</a:t>
            </a:r>
          </a:p>
          <a:p>
            <a:pPr algn="just"/>
            <a:r>
              <a:rPr lang="en-US" dirty="0" smtClean="0"/>
              <a:t>	Reduction in the head-count poverty ratio by 6.2 	percentage point.</a:t>
            </a:r>
          </a:p>
          <a:p>
            <a:pPr algn="just"/>
            <a:r>
              <a:rPr lang="en-US" dirty="0" smtClean="0"/>
              <a:t>	Reduction in extreme poverty by about 4.0 	percentage point.</a:t>
            </a:r>
          </a:p>
          <a:p>
            <a:pPr algn="just"/>
            <a:r>
              <a:rPr lang="en-US" dirty="0" smtClean="0"/>
              <a:t>	Creating good jobs for the large pool of under-	employed and new labor force entrants by 	increasing the share of employment in the 	manufacturing sector form 15 percent to 20 percent.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Macroeconomic Development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393192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Total revenue to be raised from 10.7% of GDP to 16.1% by FY20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Maintain the current fiscal deficit of 5% of GDP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Government spending to be increased to 21.1% of GDP  by FY20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FDI to be substantially to $9.6% billion by FY20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Five Year Plan Targets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001000" cy="388651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923442"/>
                <a:gridCol w="1692519"/>
                <a:gridCol w="2077183"/>
                <a:gridCol w="1307856"/>
              </a:tblGrid>
              <a:tr h="64215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Targets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Base</a:t>
                      </a:r>
                      <a:r>
                        <a:rPr lang="en-US" baseline="0" dirty="0" smtClean="0"/>
                        <a:t> Year</a:t>
                      </a:r>
                    </a:p>
                    <a:p>
                      <a:pPr algn="l"/>
                      <a:r>
                        <a:rPr lang="en-US" baseline="0" dirty="0" smtClean="0"/>
                        <a:t>2010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Progress under  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FYP 2015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7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FYP</a:t>
                      </a:r>
                    </a:p>
                    <a:p>
                      <a:pPr algn="l"/>
                      <a:r>
                        <a:rPr lang="en-US" dirty="0" smtClean="0"/>
                        <a:t>2020</a:t>
                      </a:r>
                      <a:endParaRPr lang="en-US" dirty="0"/>
                    </a:p>
                  </a:txBody>
                  <a:tcPr anchor="ctr"/>
                </a:tc>
              </a:tr>
              <a:tr h="37204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Real GDP Growth(%)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6.1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</a:tr>
              <a:tr h="37204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Head Count Poverty(%)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24.8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18.6</a:t>
                      </a:r>
                      <a:endParaRPr lang="en-US" dirty="0"/>
                    </a:p>
                  </a:txBody>
                  <a:tcPr anchor="ctr"/>
                </a:tc>
              </a:tr>
              <a:tr h="37204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Growth in agriculture(%)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6.15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3.04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3.34</a:t>
                      </a:r>
                      <a:endParaRPr lang="en-US" dirty="0"/>
                    </a:p>
                  </a:txBody>
                  <a:tcPr anchor="ctr"/>
                </a:tc>
              </a:tr>
              <a:tr h="37204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Growth in industry(%)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7.03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10.9</a:t>
                      </a:r>
                      <a:endParaRPr lang="en-US" dirty="0"/>
                    </a:p>
                  </a:txBody>
                  <a:tcPr anchor="ctr"/>
                </a:tc>
              </a:tr>
              <a:tr h="37204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Growth</a:t>
                      </a:r>
                      <a:r>
                        <a:rPr lang="en-US" baseline="0" dirty="0" smtClean="0"/>
                        <a:t> in services(%)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5.53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5.83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6.49</a:t>
                      </a:r>
                      <a:endParaRPr lang="en-US" dirty="0"/>
                    </a:p>
                  </a:txBody>
                  <a:tcPr anchor="ctr"/>
                </a:tc>
              </a:tr>
              <a:tr h="37204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Total Revenue(% of</a:t>
                      </a:r>
                      <a:r>
                        <a:rPr lang="en-US" baseline="0" dirty="0" smtClean="0"/>
                        <a:t> GDP)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9.98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10.7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16.1</a:t>
                      </a:r>
                      <a:endParaRPr lang="en-US" dirty="0"/>
                    </a:p>
                  </a:txBody>
                  <a:tcPr anchor="ctr"/>
                </a:tc>
              </a:tr>
              <a:tr h="37204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NBR Tax Revenue (% of</a:t>
                      </a:r>
                      <a:r>
                        <a:rPr lang="en-US" baseline="0" dirty="0" smtClean="0"/>
                        <a:t> GDP)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8.03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13.7</a:t>
                      </a:r>
                      <a:endParaRPr lang="en-US" dirty="0"/>
                    </a:p>
                  </a:txBody>
                  <a:tcPr anchor="ctr"/>
                </a:tc>
              </a:tr>
              <a:tr h="37204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Fiscal Deficit(% of</a:t>
                      </a:r>
                      <a:r>
                        <a:rPr lang="en-US" baseline="0" dirty="0" smtClean="0"/>
                        <a:t> GDP)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0" y="6172200"/>
            <a:ext cx="159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Continued……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Five Year Plan Targets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001000" cy="411687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971800"/>
                <a:gridCol w="1644161"/>
                <a:gridCol w="2077183"/>
                <a:gridCol w="1307856"/>
              </a:tblGrid>
              <a:tr h="6421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Base</a:t>
                      </a:r>
                      <a:r>
                        <a:rPr lang="en-US" baseline="0" dirty="0" smtClean="0"/>
                        <a:t> Year</a:t>
                      </a:r>
                    </a:p>
                    <a:p>
                      <a:pPr algn="ctr"/>
                      <a:r>
                        <a:rPr lang="en-US" baseline="0" dirty="0" smtClean="0"/>
                        <a:t>2010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Progress under  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FYP 2015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FYP</a:t>
                      </a:r>
                    </a:p>
                    <a:p>
                      <a:pPr algn="ctr"/>
                      <a:r>
                        <a:rPr lang="en-US" dirty="0" smtClean="0"/>
                        <a:t>2020</a:t>
                      </a:r>
                      <a:endParaRPr lang="en-US" dirty="0"/>
                    </a:p>
                  </a:txBody>
                  <a:tcPr anchor="ctr"/>
                </a:tc>
              </a:tr>
              <a:tr h="3720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Government</a:t>
                      </a:r>
                      <a:r>
                        <a:rPr lang="en-US" baseline="0" dirty="0" smtClean="0"/>
                        <a:t> Spending (% of GDP)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13.88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21.1</a:t>
                      </a:r>
                      <a:endParaRPr lang="en-US" dirty="0"/>
                    </a:p>
                  </a:txBody>
                  <a:tcPr anchor="ctr"/>
                </a:tc>
              </a:tr>
              <a:tr h="3720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National Savings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(% of</a:t>
                      </a:r>
                      <a:r>
                        <a:rPr lang="en-US" baseline="0" dirty="0" smtClean="0"/>
                        <a:t> GDP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29.01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anchor="ctr"/>
                </a:tc>
              </a:tr>
              <a:tr h="3720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Gross</a:t>
                      </a:r>
                      <a:r>
                        <a:rPr lang="en-US" baseline="0" dirty="0" smtClean="0"/>
                        <a:t> Domestic Investment </a:t>
                      </a:r>
                      <a:r>
                        <a:rPr lang="en-US" dirty="0" smtClean="0"/>
                        <a:t>(% of</a:t>
                      </a:r>
                      <a:r>
                        <a:rPr lang="en-US" baseline="0" dirty="0" smtClean="0"/>
                        <a:t> GDP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26.25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28.97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34.4</a:t>
                      </a:r>
                      <a:endParaRPr lang="en-US" dirty="0"/>
                    </a:p>
                  </a:txBody>
                  <a:tcPr anchor="ctr"/>
                </a:tc>
              </a:tr>
              <a:tr h="3720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Access</a:t>
                      </a:r>
                      <a:r>
                        <a:rPr lang="en-US" baseline="0" dirty="0" smtClean="0"/>
                        <a:t> to improved sanitation facilities (% of population)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anchor="ctr"/>
                </a:tc>
              </a:tr>
              <a:tr h="3720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Income Inequality(</a:t>
                      </a:r>
                      <a:r>
                        <a:rPr lang="en-US" dirty="0" err="1" smtClean="0"/>
                        <a:t>Gini</a:t>
                      </a:r>
                      <a:r>
                        <a:rPr lang="en-US" dirty="0" smtClean="0"/>
                        <a:t> coefficient)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0.458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Post-2015 Sustainable Development Goals(SDGs) a proposed by the Open Working Group(OWG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SDG 1 End Poverty in all its forms everywhere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SDG 2 End hunger, achieve food security and improved nutrition, and promote sustainable agriculture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SDG 3 Ensure healthy lives and promote well-being for all at all ages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SDG 4 Ensure inclusive and equitable quality education and promote life-long learning opportunities for all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6172200"/>
            <a:ext cx="159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Continued……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97231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Post-2015 Sustainable Development Goals(SDGs) a proposed by the Open Working Group(OWG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08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SDG 5 Achieve gender quality and empower all women and girls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SDG 6 Ensure availability and sustainable management of water and sanitation for all.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SDG 7 Ensure access to affordable, reliable, sustainable, and modern energy for all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6172200"/>
            <a:ext cx="159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Continued……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05800" cy="97231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Post-2015 Sustainable Development Goals(SDGs) a proposed by the Open Working Group(OWG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0843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SDG 8 Promote sustained, inclusive and sustainable economic growth, full and productive employment and decent work for all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SDG 9 Build resilient infrastructure, promote inclusive and sustainable industrialization and foster innovation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82000" cy="97231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Post-2015 Sustainable Development Goals(SDGs) a proposed by the Open Working Group(OWG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081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SDG 10 Reduce inequality within and among </a:t>
            </a:r>
            <a:r>
              <a:rPr lang="en-US" dirty="0" err="1" smtClean="0"/>
              <a:t>countires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SDG 11 Make cities and human settlement inclusive, safe, resilient and sustainable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SDG 12 Ensure sustainable consumption and production patterns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SDG 13 Take urgent action to combat climate change and its impacts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6172200"/>
            <a:ext cx="159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Continued……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82000" cy="97231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Post-2015 Sustainable Development Goals(SDGs) a proposed by the Open Working Group(OWG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0843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SDG 14 Conserve and sustainably use the oceans, seas and marine resources for sustainable development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SDG 15 Protect, restore and promote sustainable use of terrestrial ecosystems, sustainably manage forests, combat desertification, and halt and reverse and degradation and halt biodiversity loss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6172200"/>
            <a:ext cx="159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Continued……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97231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Post-2015 Sustainable Development Goals(SDGs) a proposed by the Open Working Group(OWG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08432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SDG 16 Promote peaceful and inclusive societies for sustainable development, provide access to justice for all and build effective, accountable and inclusive institution at all levels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SDG 17 Strengthen the means of implementation and revitalize the global partnership for sustainable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Bangladesh: Key Economic Indicators, FY15 to FY20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80399" cy="32359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209800"/>
                <a:gridCol w="914400"/>
                <a:gridCol w="838200"/>
                <a:gridCol w="762000"/>
                <a:gridCol w="838200"/>
                <a:gridCol w="762000"/>
                <a:gridCol w="116840"/>
                <a:gridCol w="655320"/>
                <a:gridCol w="11836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FY19</a:t>
                      </a: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FY20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</a:p>
                    <a:p>
                      <a:pPr algn="ctr"/>
                      <a:r>
                        <a:rPr lang="en-US" dirty="0" smtClean="0"/>
                        <a:t>(FY16-20)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Est.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Projection</a:t>
                      </a:r>
                      <a:endParaRPr lang="en-US" dirty="0"/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Real</a:t>
                      </a:r>
                      <a:r>
                        <a:rPr lang="en-US" baseline="0" dirty="0" smtClean="0"/>
                        <a:t> GDP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7.4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Gross</a:t>
                      </a:r>
                      <a:r>
                        <a:rPr lang="en-US" baseline="0" dirty="0" smtClean="0"/>
                        <a:t> Investment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31.8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32.7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 Savings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30.0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14.3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Tax</a:t>
                      </a:r>
                      <a:r>
                        <a:rPr lang="en-US" baseline="0" dirty="0" smtClean="0"/>
                        <a:t> 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12.3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Non-Tax 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1751" y="6019800"/>
            <a:ext cx="8775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Sources: BBS, Bangladesh Bank, Ministry of Finance and Seventh Plan Projection, GED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Goals and Targets 7</a:t>
            </a:r>
            <a:r>
              <a:rPr lang="en-US" baseline="30000" dirty="0" smtClean="0"/>
              <a:t>th</a:t>
            </a:r>
            <a:r>
              <a:rPr lang="en-US" dirty="0" smtClean="0"/>
              <a:t> FYP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B. 	Sector Development</a:t>
            </a:r>
          </a:p>
          <a:p>
            <a:r>
              <a:rPr lang="en-US" dirty="0" smtClean="0"/>
              <a:t>	Increase the contribution of the manufacturing 	sector to 21% of GDP by FY20.</a:t>
            </a:r>
          </a:p>
          <a:p>
            <a:r>
              <a:rPr lang="en-US" dirty="0" smtClean="0"/>
              <a:t>	Substantial improvement of export to $54.1 billion 	by FY20.</a:t>
            </a:r>
          </a:p>
          <a:p>
            <a:r>
              <a:rPr lang="en-US" dirty="0" smtClean="0"/>
              <a:t>	Achieving a Trade0GDP ratio of 50% by FY20.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Bangladesh: Central Government Operations, FY15 to FY20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23461978"/>
              </p:ext>
            </p:extLst>
          </p:nvPr>
        </p:nvGraphicFramePr>
        <p:xfrm>
          <a:off x="457200" y="1935163"/>
          <a:ext cx="8270239" cy="28651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57400"/>
                <a:gridCol w="762000"/>
                <a:gridCol w="762000"/>
                <a:gridCol w="762000"/>
                <a:gridCol w="762000"/>
                <a:gridCol w="762000"/>
                <a:gridCol w="914400"/>
                <a:gridCol w="14884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</a:p>
                    <a:p>
                      <a:pPr algn="ctr"/>
                      <a:r>
                        <a:rPr lang="en-US" dirty="0" smtClean="0"/>
                        <a:t>(FY16-20)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Est.</a:t>
                      </a:r>
                      <a:endParaRPr 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(in 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3265.2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Tax</a:t>
                      </a:r>
                      <a:r>
                        <a:rPr lang="en-US" baseline="0" dirty="0" smtClean="0"/>
                        <a:t> 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2830.2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NBR Tax 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2741.9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Non-Tax 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435.0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590800" y="563880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Sources: Ministry of Finance and Seventh Plan Projection</a:t>
            </a:r>
            <a:endParaRPr lang="en-US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Bangladesh: Central Government Operations, FY15 to FY20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52640125"/>
              </p:ext>
            </p:extLst>
          </p:nvPr>
        </p:nvGraphicFramePr>
        <p:xfrm>
          <a:off x="457200" y="2133600"/>
          <a:ext cx="8305800" cy="359695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33600"/>
                <a:gridCol w="838200"/>
                <a:gridCol w="762000"/>
                <a:gridCol w="685800"/>
                <a:gridCol w="914400"/>
                <a:gridCol w="762000"/>
                <a:gridCol w="8382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</a:p>
                    <a:p>
                      <a:pPr algn="ctr"/>
                      <a:r>
                        <a:rPr lang="en-US" dirty="0" smtClean="0"/>
                        <a:t>(FY16-20)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Est.</a:t>
                      </a:r>
                      <a:endParaRPr 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smtClean="0"/>
                        <a:t>in Percent</a:t>
                      </a:r>
                      <a:r>
                        <a:rPr lang="en-US" baseline="0" smtClean="0"/>
                        <a:t> of GDP</a:t>
                      </a:r>
                      <a:r>
                        <a:rPr lang="en-US" smtClean="0"/>
                        <a:t>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Revenue and Grants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14.6</a:t>
                      </a:r>
                      <a:endParaRPr lang="en-US" dirty="0"/>
                    </a:p>
                  </a:txBody>
                  <a:tcPr/>
                </a:tc>
              </a:tr>
              <a:tr h="4625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Total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Tax</a:t>
                      </a:r>
                      <a:r>
                        <a:rPr lang="en-US" baseline="0" dirty="0" smtClean="0"/>
                        <a:t> 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NBR Tax 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Non-Tax 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Bangladesh: Central Government Operations, FY15 to FY20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286000"/>
          <a:ext cx="8270240" cy="28651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81200"/>
                <a:gridCol w="990600"/>
                <a:gridCol w="914400"/>
                <a:gridCol w="762000"/>
                <a:gridCol w="685800"/>
                <a:gridCol w="838200"/>
                <a:gridCol w="762000"/>
                <a:gridCol w="13360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</a:p>
                    <a:p>
                      <a:pPr algn="ctr"/>
                      <a:r>
                        <a:rPr lang="en-US" dirty="0" smtClean="0"/>
                        <a:t>(FY16-20)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Est.</a:t>
                      </a:r>
                      <a:endParaRPr 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(in billions of Taka)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External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Domestic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Non-Bank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494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Revenue-SFYP Targets and Actual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1447800"/>
          <a:ext cx="8382000" cy="33223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14400"/>
                <a:gridCol w="533400"/>
                <a:gridCol w="609600"/>
                <a:gridCol w="533400"/>
                <a:gridCol w="685800"/>
                <a:gridCol w="533400"/>
                <a:gridCol w="609600"/>
                <a:gridCol w="533400"/>
                <a:gridCol w="685800"/>
                <a:gridCol w="609600"/>
                <a:gridCol w="685800"/>
                <a:gridCol w="609600"/>
                <a:gridCol w="838200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FY 11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FY 12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FY 13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FY 14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FY 15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Average (FY 11-15)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 % of GDP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SFYP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Actual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SFYP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Actual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SFYP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Actual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SFYP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Actual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SFYP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Actual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SFYP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Actual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revenue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10.6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Tax revenue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8.9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NBR Taxes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Non-tax revenue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1.7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05400" y="5867400"/>
            <a:ext cx="363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SFYP Documents and NBR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Financing of total public sector outlays during the seventh plan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/>
              <a:t>Social Sector Spending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/>
              <a:t>Investment </a:t>
            </a:r>
            <a:r>
              <a:rPr lang="en-US" dirty="0" err="1" smtClean="0"/>
              <a:t>Programme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131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NRB Revenue Growth under the Sixth Plan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 descr="pla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8229600" cy="4690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1511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in Tax Components under the Sixth Plan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 descr="pla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524000"/>
            <a:ext cx="8001000" cy="4568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59131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in Tax Revenue in Recent years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2133600"/>
          <a:ext cx="8534394" cy="1808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90599"/>
                <a:gridCol w="762000"/>
                <a:gridCol w="838200"/>
                <a:gridCol w="762000"/>
                <a:gridCol w="762000"/>
                <a:gridCol w="762000"/>
                <a:gridCol w="685800"/>
                <a:gridCol w="762000"/>
                <a:gridCol w="658087"/>
                <a:gridCol w="775854"/>
                <a:gridCol w="77585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FY07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FY09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FY15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Tax Revenue Growth</a:t>
                      </a:r>
                    </a:p>
                    <a:p>
                      <a:pPr algn="ctr"/>
                      <a:r>
                        <a:rPr lang="en-US" sz="1600" dirty="0" smtClean="0"/>
                        <a:t>(%)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12.8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Average</a:t>
                      </a:r>
                      <a:endParaRPr lang="en-US" sz="1600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15.8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17.1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29200" y="4800600"/>
            <a:ext cx="3639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National Board of Revenue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 Reform Programs Completed During the Sixth FYP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648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Tax Administration Reform: Income Tax</a:t>
            </a:r>
          </a:p>
          <a:p>
            <a:pPr lvl="2"/>
            <a:r>
              <a:rPr lang="en-US" dirty="0" smtClean="0"/>
              <a:t> Establishing 13 new Income Tax Zones, 2 Tax Appeal Zones and 85 Circle Offices</a:t>
            </a:r>
          </a:p>
          <a:p>
            <a:pPr lvl="2"/>
            <a:r>
              <a:rPr lang="en-US" dirty="0" smtClean="0"/>
              <a:t>Automation of TIN registration and linking TIN with National ID</a:t>
            </a:r>
          </a:p>
          <a:p>
            <a:pPr lvl="2"/>
            <a:r>
              <a:rPr lang="en-US" dirty="0" smtClean="0"/>
              <a:t>Tax calculator installed on the NBR website(</a:t>
            </a:r>
            <a:r>
              <a:rPr lang="en-US" dirty="0" smtClean="0">
                <a:hlinkClick r:id="rId2"/>
              </a:rPr>
              <a:t>www.nbr-bd.org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Payment of taxes using the Q-Cash network under the platform of e-payment of NBR</a:t>
            </a:r>
          </a:p>
          <a:p>
            <a:pPr lvl="2"/>
            <a:r>
              <a:rPr lang="en-US" dirty="0" smtClean="0"/>
              <a:t>Establishing taxpayer information and service centers at all divisions</a:t>
            </a:r>
          </a:p>
          <a:p>
            <a:pPr lvl="2"/>
            <a:r>
              <a:rPr lang="en-US" dirty="0" smtClean="0"/>
              <a:t>Providing enhanced taxpayer services through spot assessment, income tax fair etc.</a:t>
            </a:r>
          </a:p>
          <a:p>
            <a:pPr lvl="2"/>
            <a:r>
              <a:rPr lang="en-US" dirty="0" smtClean="0"/>
              <a:t>E-filing of income tax returns on a pilot basis(LTU)</a:t>
            </a:r>
          </a:p>
          <a:p>
            <a:pPr lvl="2"/>
            <a:r>
              <a:rPr lang="en-US" dirty="0" smtClean="0"/>
              <a:t>Introducing incentive based taxation system through tax cards, certificates etc. for tax compliance</a:t>
            </a:r>
          </a:p>
          <a:p>
            <a:pPr lvl="2"/>
            <a:r>
              <a:rPr lang="en-US" dirty="0" smtClean="0"/>
              <a:t>Strengthening the Central Intelligence Cell (CIC) for combating tax evasion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Tax Reform Programs Completed During the Sixth FYP</a:t>
            </a:r>
            <a:endParaRPr lang="en-US" sz="40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Tax Administration Reforms: VAT and Customs</a:t>
            </a:r>
          </a:p>
          <a:p>
            <a:pPr lvl="2"/>
            <a:r>
              <a:rPr lang="en-US" dirty="0" smtClean="0"/>
              <a:t> Establishing 4 new VAT Commissionerates and 3 VAT Appeal Commissionerates,</a:t>
            </a:r>
          </a:p>
          <a:p>
            <a:pPr lvl="2"/>
            <a:r>
              <a:rPr lang="en-US" dirty="0" smtClean="0"/>
              <a:t>Setting up of 1 new Custom House (ICD), merger of Import and Export Wings of Chittagong Custom</a:t>
            </a:r>
            <a:r>
              <a:rPr lang="en-US" dirty="0"/>
              <a:t> </a:t>
            </a:r>
            <a:r>
              <a:rPr lang="en-US" dirty="0" smtClean="0"/>
              <a:t>House, setting up of a full-blown Commissionerate at Chittagong</a:t>
            </a:r>
          </a:p>
          <a:p>
            <a:pPr lvl="2"/>
            <a:r>
              <a:rPr lang="en-US" dirty="0" smtClean="0"/>
              <a:t>Installing ASYCUDA World System in all Custom Houses and 4 Land Custom Stations</a:t>
            </a:r>
          </a:p>
          <a:p>
            <a:pPr lvl="2"/>
            <a:r>
              <a:rPr lang="en-US" dirty="0" smtClean="0"/>
              <a:t>Online connectivity between the customs database and Bangladesh Bank database for combating money laundering</a:t>
            </a:r>
          </a:p>
          <a:p>
            <a:pPr lvl="2"/>
            <a:r>
              <a:rPr lang="en-US" dirty="0" smtClean="0"/>
              <a:t>Developing customs database</a:t>
            </a:r>
          </a:p>
          <a:p>
            <a:pPr lvl="2"/>
            <a:r>
              <a:rPr lang="en-US" dirty="0" smtClean="0"/>
              <a:t>E-filing of VAT returns on a pilot basis at Large Taxpayers Units(LTUs)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Goals and Targets 7</a:t>
            </a:r>
            <a:r>
              <a:rPr lang="en-US" baseline="30000" dirty="0" smtClean="0"/>
              <a:t>th</a:t>
            </a:r>
            <a:r>
              <a:rPr lang="en-US" dirty="0" smtClean="0"/>
              <a:t> FYP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C.	Macroeconomic Development</a:t>
            </a:r>
          </a:p>
          <a:p>
            <a:r>
              <a:rPr lang="en-US" dirty="0" smtClean="0"/>
              <a:t>	Total revenue to be raised from deficit of 5% of 	GDP.</a:t>
            </a:r>
          </a:p>
          <a:p>
            <a:r>
              <a:rPr lang="en-US" dirty="0" smtClean="0"/>
              <a:t>	Government spending to be increased to 21.1% of 	GDP by FY20.</a:t>
            </a:r>
          </a:p>
          <a:p>
            <a:r>
              <a:rPr lang="en-US" dirty="0" smtClean="0"/>
              <a:t>	FDI to be increased substantially to $9.6 billion by 	FY20.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in Tax Revenues under 7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 Compared with the Sixth Plan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 descr="Plan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28800"/>
            <a:ext cx="8229600" cy="4419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Tax-GDP Ratios under Various Scenarios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plan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8229600" cy="4267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23748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Revenue Structure in the Seventh Five Year Plan Period(FY16-FY20)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362200"/>
          <a:ext cx="8498841" cy="23926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828800"/>
                <a:gridCol w="1066800"/>
                <a:gridCol w="1828800"/>
                <a:gridCol w="685800"/>
                <a:gridCol w="762000"/>
                <a:gridCol w="685800"/>
                <a:gridCol w="838200"/>
                <a:gridCol w="8026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As% of GDP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Revised Budget</a:t>
                      </a:r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7FYP Period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Tax 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NBR</a:t>
                      </a:r>
                      <a:r>
                        <a:rPr lang="en-US" baseline="0" dirty="0" smtClean="0"/>
                        <a:t> Tax 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29200" y="5105400"/>
            <a:ext cx="3639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National Board of Revenue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Components of Revenue in the Seventh Five Year Period(FY16-FY20)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498841" cy="29667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81200"/>
                <a:gridCol w="914400"/>
                <a:gridCol w="1828800"/>
                <a:gridCol w="685800"/>
                <a:gridCol w="762000"/>
                <a:gridCol w="685800"/>
                <a:gridCol w="838200"/>
                <a:gridCol w="8026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As% of GDP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Revised Budget</a:t>
                      </a:r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7FYP Period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Customs Duty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VAT+SD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Income Tax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Non-NBR</a:t>
                      </a:r>
                      <a:r>
                        <a:rPr lang="en-US" baseline="0" dirty="0" smtClean="0"/>
                        <a:t> Tax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Non-Tax 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8400" y="5486400"/>
            <a:ext cx="649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National Board of Revenue and Seventh Plan Projection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NBR Tax Reform Required for Attaining Tax Targets in the Seventh Five Year Plan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10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Tax Policy Reforms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Effective Implementation of VAT and Supplementary Duty Act 2012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Incorporating transfer pricing in the Income Tax Ordinance, 1984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Incorporating Alternative Dispute Resolution (ADR) in Income Tax, VAT and custom Acts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Drafting of  a new Direct Tax Code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Drafting of a new Customs Act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NBR Tax Reform Required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Attaining Tax Targets in the Seventh Five Year Plan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605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Tax Administration Reforms: Income Tax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Broadening of the taxpayers’ base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Broadening of the tax revenue sources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Focusing on income from service providers and self-employed (who are difficult to tax)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Treating all sources of income equally for the tax purpose without discrimination for the households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Automation of  TIN registration and linking TIN with National I.D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Integrated Revenue Management </a:t>
            </a:r>
            <a:r>
              <a:rPr lang="en-US" sz="1800" dirty="0" err="1" smtClean="0"/>
              <a:t>Programme</a:t>
            </a:r>
            <a:r>
              <a:rPr lang="en-US" sz="1800" dirty="0" smtClean="0"/>
              <a:t>: Digitalization </a:t>
            </a:r>
            <a:r>
              <a:rPr lang="en-US" sz="1800" dirty="0" err="1" smtClean="0"/>
              <a:t>Programme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E-Filling of income tax returns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Aggressive imposition and expansion of withholding taxes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Strategic Communication and Taxpayer Outreach, Education and Assistance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3748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 Administration Reforms: VAT and Custom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Implementation of  the new VAT Act.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Expanding VAT base especially on business and organization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Incentivizing VAT Payment with benefits for small businesses to bring them into the VAT coverage as well as promoting increased formalization of  businesses currently operating in the informal sector.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Reform of  the VAT Administration along functional lines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Automation of  the whole tax administration through central Data base including central VAT Registration; electronic submission and return processing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Comprehensive taxpayers’ education and information campaign about the new VAT law and Rules.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Fiscal Deficit and Financing under Seventh Five Year Plan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9827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05000"/>
                <a:gridCol w="1066800"/>
                <a:gridCol w="1066800"/>
                <a:gridCol w="914400"/>
                <a:gridCol w="914400"/>
                <a:gridCol w="762000"/>
                <a:gridCol w="7620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 % of</a:t>
                      </a:r>
                      <a:r>
                        <a:rPr lang="en-US" baseline="0" dirty="0" smtClean="0"/>
                        <a:t>  GDP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 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 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 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 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 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Revised Budget</a:t>
                      </a:r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 FYP Period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Fiscal Deficit (including Grants)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Financing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Domestic</a:t>
                      </a:r>
                      <a:r>
                        <a:rPr lang="en-US" baseline="0" dirty="0" smtClean="0"/>
                        <a:t> Borrowing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-Bank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-Non-Bank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External</a:t>
                      </a:r>
                      <a:r>
                        <a:rPr lang="en-US" baseline="0" dirty="0" smtClean="0"/>
                        <a:t> Borrowing (net)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6248400"/>
            <a:ext cx="604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Seventh Plan Projection based on Budget FY16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0888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Ministry-Wise Annual Development Program Allocation in the Seventh Plan: ADP by Ministry(FY16-FY20)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0284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33400"/>
                <a:gridCol w="1295400"/>
                <a:gridCol w="12573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US" dirty="0" smtClean="0"/>
                        <a:t>ADP in current</a:t>
                      </a:r>
                      <a:r>
                        <a:rPr lang="en-US" baseline="0" dirty="0" smtClean="0"/>
                        <a:t> Prices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Ministry</a:t>
                      </a:r>
                    </a:p>
                    <a:p>
                      <a:r>
                        <a:rPr lang="en-US" dirty="0" smtClean="0"/>
                        <a:t>Division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 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 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 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</a:t>
                      </a:r>
                      <a:r>
                        <a:rPr lang="en-US" baseline="0" dirty="0" smtClean="0"/>
                        <a:t> 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Public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 Resource</a:t>
                      </a:r>
                      <a:r>
                        <a:rPr lang="en-US" baseline="0" dirty="0" smtClean="0"/>
                        <a:t> Division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Environment and Climate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Ministry of Environment</a:t>
                      </a:r>
                      <a:r>
                        <a:rPr lang="en-US" baseline="0" dirty="0" smtClean="0"/>
                        <a:t> and Forests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Total development</a:t>
                      </a:r>
                      <a:r>
                        <a:rPr lang="en-US" baseline="0" dirty="0" smtClean="0"/>
                        <a:t> Expenditure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89611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Results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Framwork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(DRF) For Monitoring The Seventh Five Year Plan(2016-2020)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305801" cy="45720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76450"/>
                <a:gridCol w="1197952"/>
                <a:gridCol w="958362"/>
                <a:gridCol w="1038225"/>
                <a:gridCol w="1038225"/>
                <a:gridCol w="958362"/>
                <a:gridCol w="1038225"/>
              </a:tblGrid>
              <a:tr h="857881"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 Indicators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</a:t>
                      </a:r>
                      <a:r>
                        <a:rPr lang="en-US" baseline="0" dirty="0" smtClean="0"/>
                        <a:t> (Year)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</a:p>
                    <a:p>
                      <a:r>
                        <a:rPr lang="en-US" dirty="0" smtClean="0"/>
                        <a:t>(2016)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</a:p>
                    <a:p>
                      <a:r>
                        <a:rPr lang="en-US" dirty="0" smtClean="0"/>
                        <a:t>(2017)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</a:p>
                    <a:p>
                      <a:r>
                        <a:rPr lang="en-US" dirty="0" smtClean="0"/>
                        <a:t>(2018)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</a:p>
                    <a:p>
                      <a:r>
                        <a:rPr lang="en-US" dirty="0" smtClean="0"/>
                        <a:t>(2019)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</a:p>
                    <a:p>
                      <a:r>
                        <a:rPr lang="en-US" dirty="0" smtClean="0"/>
                        <a:t>(2020)</a:t>
                      </a:r>
                      <a:endParaRPr lang="en-US" dirty="0"/>
                    </a:p>
                  </a:txBody>
                  <a:tcPr/>
                </a:tc>
              </a:tr>
              <a:tr h="347919">
                <a:tc gridSpan="7">
                  <a:txBody>
                    <a:bodyPr/>
                    <a:lstStyle/>
                    <a:p>
                      <a:r>
                        <a:rPr lang="en-US" b="1" dirty="0" smtClean="0"/>
                        <a:t>Real</a:t>
                      </a:r>
                      <a:r>
                        <a:rPr lang="en-US" b="1" baseline="0" dirty="0" smtClean="0"/>
                        <a:t> Sector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0517">
                <a:tc>
                  <a:txBody>
                    <a:bodyPr/>
                    <a:lstStyle/>
                    <a:p>
                      <a:r>
                        <a:rPr lang="en-US" dirty="0" smtClean="0"/>
                        <a:t>Real</a:t>
                      </a:r>
                      <a:r>
                        <a:rPr lang="en-US" baseline="0" dirty="0" smtClean="0"/>
                        <a:t> GDP growth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 </a:t>
                      </a:r>
                    </a:p>
                    <a:p>
                      <a:r>
                        <a:rPr lang="en-US" dirty="0" smtClean="0"/>
                        <a:t>(FY,</a:t>
                      </a:r>
                      <a:r>
                        <a:rPr lang="en-US" baseline="0" dirty="0" smtClean="0"/>
                        <a:t> 2015)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8.0</a:t>
                      </a:r>
                      <a:endParaRPr lang="en-US" dirty="0"/>
                    </a:p>
                  </a:txBody>
                  <a:tcPr/>
                </a:tc>
              </a:tr>
              <a:tr h="3479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91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Fiscal</a:t>
                      </a:r>
                      <a:r>
                        <a:rPr lang="en-US" b="1" baseline="0" dirty="0" smtClean="0"/>
                        <a:t> Sector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919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Revenue</a:t>
                      </a:r>
                      <a:endParaRPr lang="en-US" dirty="0"/>
                    </a:p>
                    <a:p>
                      <a:r>
                        <a:rPr lang="en-US" dirty="0" smtClean="0"/>
                        <a:t>(as % of GDP)</a:t>
                      </a:r>
                      <a:endParaRPr lang="en-US" dirty="0"/>
                    </a:p>
                    <a:p>
                      <a:r>
                        <a:rPr lang="en-US" dirty="0" smtClean="0"/>
                        <a:t>(a)</a:t>
                      </a:r>
                      <a:r>
                        <a:rPr lang="en-US" baseline="0" dirty="0" smtClean="0"/>
                        <a:t> Tax Revenue (as% of GDP)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1524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10.8 </a:t>
                      </a:r>
                    </a:p>
                    <a:p>
                      <a:r>
                        <a:rPr lang="en-US" dirty="0" smtClean="0"/>
                        <a:t>(FY</a:t>
                      </a:r>
                      <a:r>
                        <a:rPr lang="en-US" baseline="0" dirty="0" smtClean="0"/>
                        <a:t> 2015) (a) 9.3 </a:t>
                      </a:r>
                    </a:p>
                    <a:p>
                      <a:r>
                        <a:rPr lang="en-US" baseline="0" dirty="0" smtClean="0"/>
                        <a:t>FY 2015)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12.1</a:t>
                      </a:r>
                    </a:p>
                    <a:p>
                      <a:r>
                        <a:rPr lang="en-US" dirty="0" smtClean="0"/>
                        <a:t>(a)10.6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13.5</a:t>
                      </a:r>
                    </a:p>
                    <a:p>
                      <a:r>
                        <a:rPr lang="en-US" dirty="0" smtClean="0"/>
                        <a:t>11.5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14.3</a:t>
                      </a:r>
                    </a:p>
                    <a:p>
                      <a:r>
                        <a:rPr lang="en-US" dirty="0" smtClean="0"/>
                        <a:t>12.3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15.1</a:t>
                      </a:r>
                    </a:p>
                    <a:p>
                      <a:r>
                        <a:rPr lang="en-US" dirty="0" smtClean="0"/>
                        <a:t>13.1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16.1</a:t>
                      </a:r>
                    </a:p>
                    <a:p>
                      <a:r>
                        <a:rPr lang="en-US" dirty="0" smtClean="0"/>
                        <a:t>14.1</a:t>
                      </a:r>
                      <a:endParaRPr lang="en-US" dirty="0"/>
                    </a:p>
                  </a:txBody>
                  <a:tcPr/>
                </a:tc>
              </a:tr>
              <a:tr h="3479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Goals and Targets 7</a:t>
            </a:r>
            <a:r>
              <a:rPr lang="en-US" baseline="30000" dirty="0" smtClean="0"/>
              <a:t>th</a:t>
            </a:r>
            <a:r>
              <a:rPr lang="en-US" dirty="0" smtClean="0"/>
              <a:t> FYP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D.	Urban Development</a:t>
            </a:r>
          </a:p>
          <a:p>
            <a:r>
              <a:rPr lang="en-US" dirty="0" smtClean="0"/>
              <a:t>	Access to improved water source will be ensured 	for all urban dwellers.</a:t>
            </a:r>
          </a:p>
          <a:p>
            <a:r>
              <a:rPr lang="en-US" dirty="0" smtClean="0"/>
              <a:t>	Coverage of drainage system to be expanded to 	80%</a:t>
            </a:r>
          </a:p>
          <a:p>
            <a:r>
              <a:rPr lang="en-US" dirty="0" smtClean="0"/>
              <a:t>	Ensure sustainable urban development that 	supports increased productivity, investment and 	employment.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 smtClean="0"/>
          </a:p>
          <a:p>
            <a:pPr marL="0" indent="0" algn="ctr">
              <a:buNone/>
            </a:pPr>
            <a:r>
              <a:rPr lang="en-US" sz="6600" dirty="0" smtClean="0"/>
              <a:t>Thank You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64924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Goals and Targets 7</a:t>
            </a:r>
            <a:r>
              <a:rPr lang="en-US" baseline="30000" dirty="0" smtClean="0"/>
              <a:t>th</a:t>
            </a:r>
            <a:r>
              <a:rPr lang="en-US" dirty="0" smtClean="0"/>
              <a:t> FYP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	Human Resource Development (Education, 	Health and Population)</a:t>
            </a:r>
          </a:p>
          <a:p>
            <a:r>
              <a:rPr lang="en-US" dirty="0" smtClean="0"/>
              <a:t>	Achieving 100 percent net enrollment rate for 	primary and secondary education.</a:t>
            </a:r>
          </a:p>
          <a:p>
            <a:r>
              <a:rPr lang="en-US" dirty="0" smtClean="0"/>
              <a:t>	Increasing enrollment rate in 12</a:t>
            </a:r>
            <a:r>
              <a:rPr lang="en-US" baseline="30000" dirty="0" smtClean="0"/>
              <a:t>th</a:t>
            </a:r>
            <a:r>
              <a:rPr lang="en-US" dirty="0" smtClean="0"/>
              <a:t> class to 60%.</a:t>
            </a:r>
          </a:p>
          <a:p>
            <a:r>
              <a:rPr lang="en-US" dirty="0" smtClean="0"/>
              <a:t>	Percentage of cohort reaching grade 5 to be 	increased to 10 from current 80 percent.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Goals and Targets 7</a:t>
            </a:r>
            <a:r>
              <a:rPr lang="en-US" baseline="30000" dirty="0" smtClean="0"/>
              <a:t>th</a:t>
            </a:r>
            <a:r>
              <a:rPr lang="en-US" dirty="0" smtClean="0"/>
              <a:t> FYP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F.	Water and Sanitation</a:t>
            </a:r>
          </a:p>
          <a:p>
            <a:r>
              <a:rPr lang="en-US" dirty="0" smtClean="0"/>
              <a:t>	Safe drinking water to be made available for all 	urban population.</a:t>
            </a:r>
          </a:p>
          <a:p>
            <a:r>
              <a:rPr lang="en-US" dirty="0" smtClean="0"/>
              <a:t>	 Safe drinking water to be made available for all 	rural population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Goals and Targets 7</a:t>
            </a:r>
            <a:r>
              <a:rPr lang="en-US" baseline="30000" dirty="0" smtClean="0"/>
              <a:t>th</a:t>
            </a:r>
            <a:r>
              <a:rPr lang="en-US" dirty="0" smtClean="0"/>
              <a:t> FYP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G.	Energy and Infrastructure</a:t>
            </a:r>
          </a:p>
          <a:p>
            <a:r>
              <a:rPr lang="en-US" dirty="0" smtClean="0"/>
              <a:t>	Installed Generation Capacity of electricity to be 	increased to 23,000 MW by 2020.</a:t>
            </a:r>
          </a:p>
          <a:p>
            <a:r>
              <a:rPr lang="en-US" dirty="0" smtClean="0"/>
              <a:t>	Increase per capita energy consumption from 371 	kWh to 514 kWh.</a:t>
            </a:r>
          </a:p>
          <a:p>
            <a:r>
              <a:rPr lang="en-US" dirty="0" smtClean="0"/>
              <a:t>	Electricity coverage to be increase to 96 percent.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Goals and Targets 7</a:t>
            </a:r>
            <a:r>
              <a:rPr lang="en-US" baseline="30000" dirty="0" smtClean="0"/>
              <a:t>th</a:t>
            </a:r>
            <a:r>
              <a:rPr lang="en-US" dirty="0" smtClean="0"/>
              <a:t> FYP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H.	Gender equality, income inequality and social 	protection</a:t>
            </a:r>
          </a:p>
          <a:p>
            <a:pPr algn="just"/>
            <a:r>
              <a:rPr lang="en-US" dirty="0" smtClean="0"/>
              <a:t>	Female to male ratio in tertiary education to be 	raised from current 70 percent to 100 percent.</a:t>
            </a:r>
          </a:p>
          <a:p>
            <a:pPr algn="just"/>
            <a:r>
              <a:rPr lang="en-US" dirty="0" smtClean="0"/>
              <a:t>	The ratio of literate female to male for age group 	20-24 to be raised to 100 percent from the current 	86 percent.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846</TotalTime>
  <Words>2365</Words>
  <Application>Microsoft Office PowerPoint</Application>
  <PresentationFormat>On-screen Show (4:3)</PresentationFormat>
  <Paragraphs>885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Flow</vt:lpstr>
      <vt:lpstr>BANGLADESH SEVENTH FIVE YEAR PLAN FY2016-FY2020</vt:lpstr>
      <vt:lpstr>Plan Goals and Targets 7th FYP</vt:lpstr>
      <vt:lpstr>Plan Goals and Targets 7th FYP</vt:lpstr>
      <vt:lpstr>Plan Goals and Targets 7th FYP</vt:lpstr>
      <vt:lpstr>Plan Goals and Targets 7th FYP</vt:lpstr>
      <vt:lpstr>Plan Goals and Targets 7th FYP</vt:lpstr>
      <vt:lpstr>Plan Goals and Targets 7th FYP</vt:lpstr>
      <vt:lpstr>Plan Goals and Targets 7th FYP</vt:lpstr>
      <vt:lpstr>Plan Goals and Targets 7th FYP</vt:lpstr>
      <vt:lpstr>Plan Goals and Targets 7th FYP</vt:lpstr>
      <vt:lpstr>Plan Goals and Targets 7th FYP</vt:lpstr>
      <vt:lpstr>GDP Growth Chart</vt:lpstr>
      <vt:lpstr>Per Capita GDP in US Dollar</vt:lpstr>
      <vt:lpstr>Bangladesh Sixth plan Growth Performance in International Context (% p.a. 2011-2015)</vt:lpstr>
      <vt:lpstr>Structural Change in Economy(% of GDP)</vt:lpstr>
      <vt:lpstr>Estimated Job Creation in the Sixth Plan (million workers)</vt:lpstr>
      <vt:lpstr>Projected Reduction in Poverty during the Sixth Plan Period(%)</vt:lpstr>
      <vt:lpstr>Sixth Plan Key Targets of the Macroeconomic Framework</vt:lpstr>
      <vt:lpstr>Progress with Infrastructure development</vt:lpstr>
      <vt:lpstr>Macroeconomic Development</vt:lpstr>
      <vt:lpstr>7th Five Year Plan Targets</vt:lpstr>
      <vt:lpstr>7th Five Year Plan Targets</vt:lpstr>
      <vt:lpstr>Post-2015 Sustainable Development Goals(SDGs) a proposed by the Open Working Group(OWG)</vt:lpstr>
      <vt:lpstr>Post-2015 Sustainable Development Goals(SDGs) a proposed by the Open Working Group(OWG)</vt:lpstr>
      <vt:lpstr>Post-2015 Sustainable Development Goals(SDGs) a proposed by the Open Working Group(OWG)</vt:lpstr>
      <vt:lpstr>Post-2015 Sustainable Development Goals(SDGs) a proposed by the Open Working Group(OWG)</vt:lpstr>
      <vt:lpstr>Post-2015 Sustainable Development Goals(SDGs) a proposed by the Open Working Group(OWG)</vt:lpstr>
      <vt:lpstr>Post-2015 Sustainable Development Goals(SDGs) a proposed by the Open Working Group(OWG)</vt:lpstr>
      <vt:lpstr>Bangladesh: Key Economic Indicators, FY15 to FY20</vt:lpstr>
      <vt:lpstr>Bangladesh: Central Government Operations, FY15 to FY20</vt:lpstr>
      <vt:lpstr>Bangladesh: Central Government Operations, FY15 to FY20</vt:lpstr>
      <vt:lpstr>Bangladesh: Central Government Operations, FY15 to FY20</vt:lpstr>
      <vt:lpstr>Revenue-SFYP Targets and Actual</vt:lpstr>
      <vt:lpstr>Financing of total public sector outlays during the seventh plan</vt:lpstr>
      <vt:lpstr>NRB Revenue Growth under the Sixth Plan</vt:lpstr>
      <vt:lpstr>Growth in Tax Components under the Sixth Plan</vt:lpstr>
      <vt:lpstr>Growth in Tax Revenue in Recent years</vt:lpstr>
      <vt:lpstr>Tax Reform Programs Completed During the Sixth FYP</vt:lpstr>
      <vt:lpstr>Tax Reform Programs Completed During the Sixth FYP</vt:lpstr>
      <vt:lpstr>Growth in Tax Revenues under 7th Plan Compared with the Sixth Plan</vt:lpstr>
      <vt:lpstr>Tax-GDP Ratios under Various Scenarios</vt:lpstr>
      <vt:lpstr>Revenue Structure in the Seventh Five Year Plan Period(FY16-FY20)</vt:lpstr>
      <vt:lpstr>Major Components of Revenue in the Seventh Five Year Period(FY16-FY20)</vt:lpstr>
      <vt:lpstr>NBR Tax Reform Required for Attaining Tax Targets in the Seventh Five Year Plan</vt:lpstr>
      <vt:lpstr>NBR Tax Reform Required fo Attaining Tax Targets in the Seventh Five Year Plan</vt:lpstr>
      <vt:lpstr>Tax Administration Reforms: VAT and Custom</vt:lpstr>
      <vt:lpstr>Fiscal Deficit and Financing under Seventh Five Year Plan</vt:lpstr>
      <vt:lpstr>Ministry-Wise Annual Development Program Allocation in the Seventh Plan: ADP by Ministry(FY16-FY20)</vt:lpstr>
      <vt:lpstr>Development Results Framwork(DRF) For Monitoring The Seventh Five Year Plan(2016-2020)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BANGLADESH SEVENTH FIVE YEAR PLAN FY2016-FY2020</dc:title>
  <dc:creator>Acer</dc:creator>
  <cp:lastModifiedBy>Rayhan</cp:lastModifiedBy>
  <cp:revision>188</cp:revision>
  <dcterms:created xsi:type="dcterms:W3CDTF">2015-10-16T16:17:59Z</dcterms:created>
  <dcterms:modified xsi:type="dcterms:W3CDTF">2015-10-25T13:44:36Z</dcterms:modified>
</cp:coreProperties>
</file>